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590C1"/>
    <a:srgbClr val="456679"/>
    <a:srgbClr val="A1C1D5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135248-FA2B-4DAF-882E-7094EAEB69E2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D2C538-4723-49AF-AF6A-92D1327FE77E}">
      <dgm:prSet/>
      <dgm:spPr>
        <a:solidFill>
          <a:srgbClr val="D9D9D9"/>
        </a:solidFill>
      </dgm:spPr>
      <dgm:t>
        <a:bodyPr/>
        <a:lstStyle/>
        <a:p>
          <a:r>
            <a:rPr lang="it-IT" b="1" dirty="0">
              <a:solidFill>
                <a:srgbClr val="456679"/>
              </a:solidFill>
            </a:rPr>
            <a:t>27 Ottobre 2021</a:t>
          </a:r>
          <a:endParaRPr lang="en-US" b="1" dirty="0">
            <a:solidFill>
              <a:srgbClr val="456679"/>
            </a:solidFill>
          </a:endParaRPr>
        </a:p>
      </dgm:t>
    </dgm:pt>
    <dgm:pt modelId="{9CFFDC35-A783-4F7A-A199-2B96BFAA43B8}" type="parTrans" cxnId="{CE2899C1-BE80-487D-8F3C-210C9FD86665}">
      <dgm:prSet/>
      <dgm:spPr/>
      <dgm:t>
        <a:bodyPr/>
        <a:lstStyle/>
        <a:p>
          <a:endParaRPr lang="en-US"/>
        </a:p>
      </dgm:t>
    </dgm:pt>
    <dgm:pt modelId="{6B4728CC-5BAF-4366-A551-71810A522C62}" type="sibTrans" cxnId="{CE2899C1-BE80-487D-8F3C-210C9FD86665}">
      <dgm:prSet/>
      <dgm:spPr/>
      <dgm:t>
        <a:bodyPr/>
        <a:lstStyle/>
        <a:p>
          <a:endParaRPr lang="en-US"/>
        </a:p>
      </dgm:t>
    </dgm:pt>
    <dgm:pt modelId="{DCF39AAC-4529-4DD9-B152-4FF731A5456F}" type="pres">
      <dgm:prSet presAssocID="{F4135248-FA2B-4DAF-882E-7094EAEB69E2}" presName="cycle" presStyleCnt="0">
        <dgm:presLayoutVars>
          <dgm:dir/>
          <dgm:resizeHandles val="exact"/>
        </dgm:presLayoutVars>
      </dgm:prSet>
      <dgm:spPr/>
    </dgm:pt>
    <dgm:pt modelId="{ADE1883D-4CA5-42DE-8C6A-708C9A6DD698}" type="pres">
      <dgm:prSet presAssocID="{85D2C538-4723-49AF-AF6A-92D1327FE77E}" presName="node" presStyleLbl="node1" presStyleIdx="0" presStyleCnt="1" custRadScaleRad="106177" custRadScaleInc="-37">
        <dgm:presLayoutVars>
          <dgm:bulletEnabled val="1"/>
        </dgm:presLayoutVars>
      </dgm:prSet>
      <dgm:spPr/>
    </dgm:pt>
  </dgm:ptLst>
  <dgm:cxnLst>
    <dgm:cxn modelId="{4513A042-D534-41B6-B814-F26915DD27E2}" type="presOf" srcId="{85D2C538-4723-49AF-AF6A-92D1327FE77E}" destId="{ADE1883D-4CA5-42DE-8C6A-708C9A6DD698}" srcOrd="0" destOrd="0" presId="urn:microsoft.com/office/officeart/2005/8/layout/cycle2"/>
    <dgm:cxn modelId="{6CA82486-BA85-4D9C-9816-B2F299A7A249}" type="presOf" srcId="{F4135248-FA2B-4DAF-882E-7094EAEB69E2}" destId="{DCF39AAC-4529-4DD9-B152-4FF731A5456F}" srcOrd="0" destOrd="0" presId="urn:microsoft.com/office/officeart/2005/8/layout/cycle2"/>
    <dgm:cxn modelId="{CE2899C1-BE80-487D-8F3C-210C9FD86665}" srcId="{F4135248-FA2B-4DAF-882E-7094EAEB69E2}" destId="{85D2C538-4723-49AF-AF6A-92D1327FE77E}" srcOrd="0" destOrd="0" parTransId="{9CFFDC35-A783-4F7A-A199-2B96BFAA43B8}" sibTransId="{6B4728CC-5BAF-4366-A551-71810A522C62}"/>
    <dgm:cxn modelId="{4D6D4F51-2633-4526-9691-31F882A2BFD9}" type="presParOf" srcId="{DCF39AAC-4529-4DD9-B152-4FF731A5456F}" destId="{ADE1883D-4CA5-42DE-8C6A-708C9A6DD69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1883D-4CA5-42DE-8C6A-708C9A6DD698}">
      <dsp:nvSpPr>
        <dsp:cNvPr id="0" name=""/>
        <dsp:cNvSpPr/>
      </dsp:nvSpPr>
      <dsp:spPr>
        <a:xfrm>
          <a:off x="745658" y="1311"/>
          <a:ext cx="1068141" cy="1068141"/>
        </a:xfrm>
        <a:prstGeom prst="ellipse">
          <a:avLst/>
        </a:prstGeom>
        <a:solidFill>
          <a:srgbClr val="D9D9D9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>
              <a:solidFill>
                <a:srgbClr val="456679"/>
              </a:solidFill>
            </a:rPr>
            <a:t>27 Ottobre 2021</a:t>
          </a:r>
          <a:endParaRPr lang="en-US" sz="1700" b="1" kern="1200" dirty="0">
            <a:solidFill>
              <a:srgbClr val="456679"/>
            </a:solidFill>
          </a:endParaRPr>
        </a:p>
      </dsp:txBody>
      <dsp:txXfrm>
        <a:off x="902084" y="157737"/>
        <a:ext cx="755289" cy="755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7AE7A0-D94E-43E7-88B0-034BCF356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2284773-B058-47CC-BE82-590640AFF7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5E99BB-A04C-4AC2-9C82-FB22A6693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93D0-84B8-4FA5-BA9D-3B5F0294A666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616EF4-E40C-4EA6-A9DA-D2DE280F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F79E55-D96C-442F-ADC8-956E9410E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7736D-5E47-47D5-8526-07396C5B170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10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1F9CF5-45B5-47E0-9921-36EC767EB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D1AB10D-10FC-4246-AB28-75E608045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D05711-A65A-4CCD-A3E5-8DD81B46E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93D0-84B8-4FA5-BA9D-3B5F0294A666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82B96B-6D47-4F81-BB74-E309EF1E3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DC1E08-524F-486C-8968-6B4530C85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7736D-5E47-47D5-8526-07396C5B170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28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7934C07-6FD4-4A04-A3F0-8AFD3964F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8427CD4-9D6C-406A-8323-34DBBCEC7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2EDDB4-C417-4457-9DF7-74DDE3484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93D0-84B8-4FA5-BA9D-3B5F0294A666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2DE5E05-15C1-4AD4-BD3F-2391FD01C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E4CF65-8245-4CDD-BA4A-0EF9F540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7736D-5E47-47D5-8526-07396C5B170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30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A233C4-3943-4AC5-81EA-1BFE904A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C89EC2-E652-4721-94A5-C02C89995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5F3B242-CE99-43DF-BC07-AE768D87E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93D0-84B8-4FA5-BA9D-3B5F0294A666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23942B8-07D8-4C37-AD9D-3684EF08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AAA888-B6BE-4A4F-A5B8-B5DBF30F8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7736D-5E47-47D5-8526-07396C5B170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8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3DFA78-61FC-4E7F-9811-A67407CD7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1E6633-C038-47AB-A5BA-9C4D255C3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549EEDE-10C5-49F1-AE3E-2F4E8D5E4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93D0-84B8-4FA5-BA9D-3B5F0294A666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FD7E92-77BE-47B9-9F3A-A184E9A6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5500479-D744-4064-B245-75907AC6D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7736D-5E47-47D5-8526-07396C5B170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61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52EE0A-5F37-45CB-81AB-9ECE6808D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36C4C6-5C02-4835-9D32-2BCF51D9FD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46D9547-76A6-49B8-A6AE-B6A86922E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DC11F1A-BDE3-495A-84C5-80E3C56CD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93D0-84B8-4FA5-BA9D-3B5F0294A666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C2B5593-A02C-4813-A012-7C584528C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C1E7B8-A2DD-4C80-830C-E9C482748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7736D-5E47-47D5-8526-07396C5B170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3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FDDD58-755E-48C1-9181-1CECF4C9D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B6CFE71-C631-454D-AA82-CD79469A1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F2EE12-E5FE-4F55-9A0D-CDE04881D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8A0DBE0-69F6-4986-B156-8BD2807BC1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24EFD56-374D-4566-9ADD-4ACD2B68B2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DD5F670-2629-47D0-9BB7-2343618E6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93D0-84B8-4FA5-BA9D-3B5F0294A666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129C007-DE43-45BC-BD86-8D3073E5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D561164-4A55-4215-828A-C6BEE851E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7736D-5E47-47D5-8526-07396C5B170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00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E23DFB-0F58-4FE2-A2AA-8C1A8AD1E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BA755B5-367D-4568-852D-D1EEBB7AF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93D0-84B8-4FA5-BA9D-3B5F0294A666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A2EEB28-E36A-4434-AA59-7711527AE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0351C8C-B62C-4676-AA55-5C3A16E3D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7736D-5E47-47D5-8526-07396C5B170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28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5D34C46-CB11-4395-AC1B-FC77C2AA3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93D0-84B8-4FA5-BA9D-3B5F0294A666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E8B0F9C-38CD-4B1A-BE3A-3660D44D3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67C2F0-EEFE-46B1-83DC-9FD3E359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7736D-5E47-47D5-8526-07396C5B170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2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6BAE25-73C3-4976-8546-D2E91E688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DD1E27-CDAE-4629-880F-1504A4E10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19C4CD2-70FA-4258-A2FA-47CF5D298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BC4FA80-2343-4757-A840-261D02342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93D0-84B8-4FA5-BA9D-3B5F0294A666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326E9A7-DE5E-4D2D-8491-995844B34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AA578D2-4311-4943-9DB2-39821316C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7736D-5E47-47D5-8526-07396C5B170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22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2C8B8D-2C9C-43A9-986B-140AB7244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C2C5E0F-41B3-4577-B30B-893CEA26BC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2B552B-F385-4CA3-A329-CD9D525F2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A085DDE-3197-43AC-9009-057B0C54F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93D0-84B8-4FA5-BA9D-3B5F0294A666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B4313EA-E09F-4610-ACA6-5B322EF1B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EC6FDB-4885-4D66-9B43-F8712DB8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7736D-5E47-47D5-8526-07396C5B170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62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8C4CB7C-42F2-4DEA-8E9F-C18B64EB8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528999F-0517-48AE-969B-9C57F2665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6F8CC20-9159-4FE2-B7D0-648A02C58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E93D0-84B8-4FA5-BA9D-3B5F0294A666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D85C9A2-1AA9-47E2-8610-D0BAC510D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D3DD79C-4480-40AB-93F9-7B2DB258F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7736D-5E47-47D5-8526-07396C5B170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85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1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olo 27">
            <a:extLst>
              <a:ext uri="{FF2B5EF4-FFF2-40B4-BE49-F238E27FC236}">
                <a16:creationId xmlns:a16="http://schemas.microsoft.com/office/drawing/2014/main" id="{A9222455-7717-45FE-9157-9E54D4206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76" y="1412763"/>
            <a:ext cx="6094324" cy="1676012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>
              <a:lnSpc>
                <a:spcPct val="100000"/>
              </a:lnSpc>
            </a:pPr>
            <a:r>
              <a:rPr lang="it-IT" sz="2200" dirty="0">
                <a:ln w="0">
                  <a:solidFill>
                    <a:schemeClr val="tx2">
                      <a:lumMod val="9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Node Pruning using Geometric Deep Learning to accelerate the process of finding all maximum cliques of a graph</a:t>
            </a:r>
            <a:endParaRPr lang="en-US" sz="2200" dirty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6" name="Segnaposto contenuto 35">
            <a:extLst>
              <a:ext uri="{FF2B5EF4-FFF2-40B4-BE49-F238E27FC236}">
                <a16:creationId xmlns:a16="http://schemas.microsoft.com/office/drawing/2014/main" id="{BF35F5FF-C63B-4470-8066-B5D854912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382" y="214080"/>
            <a:ext cx="6737915" cy="685134"/>
          </a:xfrm>
        </p:spPr>
        <p:txBody>
          <a:bodyPr anchor="t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it-IT" sz="220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Corso di Laurea Magistrale in Ingegneria Informatica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Università degli Studi di Catania - EnSiEL">
            <a:extLst>
              <a:ext uri="{FF2B5EF4-FFF2-40B4-BE49-F238E27FC236}">
                <a16:creationId xmlns:a16="http://schemas.microsoft.com/office/drawing/2014/main" id="{C59E5585-731A-46A6-BC12-8DC1BF16DD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464" b="-1"/>
          <a:stretch/>
        </p:blipFill>
        <p:spPr bwMode="auto">
          <a:xfrm>
            <a:off x="5969353" y="2815228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</p:spPr>
      </p:pic>
      <p:pic>
        <p:nvPicPr>
          <p:cNvPr id="4" name="Immagine 3" descr="Immagine che contiene testo, pioggia&#10;&#10;Descrizione generata automaticamente">
            <a:extLst>
              <a:ext uri="{FF2B5EF4-FFF2-40B4-BE49-F238E27FC236}">
                <a16:creationId xmlns:a16="http://schemas.microsoft.com/office/drawing/2014/main" id="{68617EF2-22BC-4554-9159-4445910F03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" r="10177" b="4"/>
          <a:stretch/>
        </p:blipFill>
        <p:spPr bwMode="auto">
          <a:xfrm>
            <a:off x="7963174" y="0"/>
            <a:ext cx="4223792" cy="3722939"/>
          </a:xfrm>
          <a:custGeom>
            <a:avLst/>
            <a:gdLst/>
            <a:ahLst/>
            <a:cxnLst/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noFill/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5FC0BC1C-C84A-4F41-801D-09456CEED7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" t="19373" r="10336" b="40935"/>
          <a:stretch/>
        </p:blipFill>
        <p:spPr>
          <a:xfrm>
            <a:off x="7996859" y="4792392"/>
            <a:ext cx="4825523" cy="1623511"/>
          </a:xfrm>
          <a:custGeom>
            <a:avLst/>
            <a:gdLst/>
            <a:ahLst/>
            <a:cxnLst/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BFF974ED-B3E5-4CC2-9110-44939CAB97D3}"/>
              </a:ext>
            </a:extLst>
          </p:cNvPr>
          <p:cNvCxnSpPr>
            <a:cxnSpLocks/>
          </p:cNvCxnSpPr>
          <p:nvPr/>
        </p:nvCxnSpPr>
        <p:spPr>
          <a:xfrm>
            <a:off x="1008184" y="723766"/>
            <a:ext cx="5364000" cy="0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9679D698-B6D6-4544-9575-455F085A435E}"/>
              </a:ext>
            </a:extLst>
          </p:cNvPr>
          <p:cNvSpPr txBox="1"/>
          <p:nvPr/>
        </p:nvSpPr>
        <p:spPr>
          <a:xfrm>
            <a:off x="688201" y="920131"/>
            <a:ext cx="6094324" cy="45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</a:pPr>
            <a:r>
              <a:rPr lang="en-US" sz="22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Andrea Arciprete</a:t>
            </a: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814D9396-7800-458B-B695-C49C540F89EB}"/>
              </a:ext>
            </a:extLst>
          </p:cNvPr>
          <p:cNvCxnSpPr>
            <a:cxnSpLocks/>
          </p:cNvCxnSpPr>
          <p:nvPr/>
        </p:nvCxnSpPr>
        <p:spPr>
          <a:xfrm>
            <a:off x="3375894" y="1589604"/>
            <a:ext cx="504000" cy="0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B9CFAD5F-E539-4FF5-9C1D-832EA2D7CA6D}"/>
              </a:ext>
            </a:extLst>
          </p:cNvPr>
          <p:cNvSpPr txBox="1"/>
          <p:nvPr/>
        </p:nvSpPr>
        <p:spPr>
          <a:xfrm>
            <a:off x="136672" y="3268543"/>
            <a:ext cx="34807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Relatore:</a:t>
            </a:r>
          </a:p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Giuseppe Mangioni</a:t>
            </a:r>
          </a:p>
          <a:p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Correlatori:</a:t>
            </a:r>
          </a:p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Prof.ssa Vincenza Carchiolo</a:t>
            </a:r>
          </a:p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Ing. Marco Grassia</a:t>
            </a:r>
          </a:p>
        </p:txBody>
      </p: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BE49AC9B-8DA4-432D-9D2B-16D8284818B2}"/>
              </a:ext>
            </a:extLst>
          </p:cNvPr>
          <p:cNvCxnSpPr>
            <a:cxnSpLocks/>
          </p:cNvCxnSpPr>
          <p:nvPr/>
        </p:nvCxnSpPr>
        <p:spPr>
          <a:xfrm>
            <a:off x="3375894" y="2921579"/>
            <a:ext cx="504000" cy="0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D886BBD5-0F82-438E-AA27-0D8813D2AE24}"/>
              </a:ext>
            </a:extLst>
          </p:cNvPr>
          <p:cNvCxnSpPr>
            <a:cxnSpLocks/>
          </p:cNvCxnSpPr>
          <p:nvPr/>
        </p:nvCxnSpPr>
        <p:spPr>
          <a:xfrm>
            <a:off x="732000" y="5750604"/>
            <a:ext cx="5364000" cy="0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3771B033-E07F-42D3-98BB-63D98B6B79FD}"/>
              </a:ext>
            </a:extLst>
          </p:cNvPr>
          <p:cNvSpPr txBox="1"/>
          <p:nvPr/>
        </p:nvSpPr>
        <p:spPr>
          <a:xfrm>
            <a:off x="226052" y="5952503"/>
            <a:ext cx="6410848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</a:pPr>
            <a:r>
              <a:rPr lang="it-IT" sz="18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ANNO ACCADEMICO 2020-2021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0" name="Diagramma 49">
            <a:extLst>
              <a:ext uri="{FF2B5EF4-FFF2-40B4-BE49-F238E27FC236}">
                <a16:creationId xmlns:a16="http://schemas.microsoft.com/office/drawing/2014/main" id="{F49F6C94-F03A-4723-8E66-FBE9E030EA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9442156"/>
              </p:ext>
            </p:extLst>
          </p:nvPr>
        </p:nvGraphicFramePr>
        <p:xfrm>
          <a:off x="6987273" y="5699931"/>
          <a:ext cx="3068097" cy="1069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88404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">
        <p14:doors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7A87958-075D-4306-8584-1174CE590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145" y="1523786"/>
            <a:ext cx="5129784" cy="306504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3E92100-965C-4D80-9C52-AC8EABD3B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50" y="1523786"/>
            <a:ext cx="5302843" cy="3274505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7DD7FF57-6BED-4EB4-BBD0-9EE5AA23D44A}"/>
              </a:ext>
            </a:extLst>
          </p:cNvPr>
          <p:cNvSpPr/>
          <p:nvPr/>
        </p:nvSpPr>
        <p:spPr>
          <a:xfrm>
            <a:off x="1049153" y="5254737"/>
            <a:ext cx="431383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Grafo ca-</a:t>
            </a:r>
            <a:r>
              <a:rPr lang="it-IT" sz="2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CSphd</a:t>
            </a:r>
            <a:r>
              <a:rPr lang="it-IT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prima dell’operazione di Pruning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5D2B433-C91F-418F-A008-8434E49793FF}"/>
              </a:ext>
            </a:extLst>
          </p:cNvPr>
          <p:cNvSpPr/>
          <p:nvPr/>
        </p:nvSpPr>
        <p:spPr>
          <a:xfrm>
            <a:off x="6829011" y="5190176"/>
            <a:ext cx="431383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Grafo ca-</a:t>
            </a:r>
            <a:r>
              <a:rPr lang="it-IT" sz="2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CSphd</a:t>
            </a:r>
            <a:r>
              <a:rPr lang="it-IT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dopo l’operazione di Pruning</a:t>
            </a:r>
          </a:p>
        </p:txBody>
      </p:sp>
    </p:spTree>
    <p:extLst>
      <p:ext uri="{BB962C8B-B14F-4D97-AF65-F5344CB8AC3E}">
        <p14:creationId xmlns:p14="http://schemas.microsoft.com/office/powerpoint/2010/main" val="280237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chine Learning 4K Wallpapers - Top Free Machine Learning 4K Backgrounds -  WallpaperAccess">
            <a:extLst>
              <a:ext uri="{FF2B5EF4-FFF2-40B4-BE49-F238E27FC236}">
                <a16:creationId xmlns:a16="http://schemas.microsoft.com/office/drawing/2014/main" id="{9A8CDE21-6718-4547-BB05-DE486F9B1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62FED20-35B7-4F42-B46B-1AE33FE00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5859" y="4170067"/>
            <a:ext cx="4903595" cy="903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Modello Utilizzato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16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49E9878-F8DC-4B40-B2C4-AF6FC06A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97711"/>
            <a:ext cx="11277600" cy="3862577"/>
          </a:xfrm>
          <a:prstGeom prst="rect">
            <a:avLst/>
          </a:prstGeom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239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PU con numeri binari e cianografia">
            <a:extLst>
              <a:ext uri="{FF2B5EF4-FFF2-40B4-BE49-F238E27FC236}">
                <a16:creationId xmlns:a16="http://schemas.microsoft.com/office/drawing/2014/main" id="{4CA2A0B4-9ECD-4D4D-909F-F791583F6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A247E9-B5B9-449F-8F77-27A74F325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Dataset Utilizzato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42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908095E-3762-41BD-B396-789D3027E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Training Set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0CA7059-A8E2-4EFF-95E3-6814F109F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331" y="157753"/>
            <a:ext cx="5610187" cy="654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50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4D89665-EC09-423C-9D89-0EDBA974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742951"/>
            <a:ext cx="3737610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Validation Set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3C7EC99-5775-4400-B50F-CEFBA4036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746201"/>
            <a:ext cx="6553545" cy="329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6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959064A-B2A5-4F16-B953-94701C429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Testing Set</a:t>
            </a:r>
          </a:p>
        </p:txBody>
      </p: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3A275AE-6A39-476D-8903-ADF93A45B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344029"/>
            <a:ext cx="6553545" cy="417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0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nte di ingrandimento che mostra prestazioni in calo">
            <a:extLst>
              <a:ext uri="{FF2B5EF4-FFF2-40B4-BE49-F238E27FC236}">
                <a16:creationId xmlns:a16="http://schemas.microsoft.com/office/drawing/2014/main" id="{609DF328-6B07-445A-A647-BDC58E0ED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0" b="145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980EAC7-3D8B-4560-A80D-4EBAA6FD7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Metriche di Valutazione delle Performance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10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drap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tx1">
                <a:lumMod val="75000"/>
                <a:lumOff val="25000"/>
              </a:schemeClr>
            </a:gs>
            <a:gs pos="68000">
              <a:schemeClr val="accent1">
                <a:lumMod val="40000"/>
                <a:lumOff val="6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516E1CD-A047-44E6-B911-7E9FEF709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1" y="4535018"/>
            <a:ext cx="4733982" cy="66275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F50A2D1-EA1F-445C-B942-5E3E30722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680" y="4540935"/>
            <a:ext cx="4733982" cy="65092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DF80128-211B-4C4B-9F68-ED3BC56CC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866" y="1615387"/>
            <a:ext cx="1857610" cy="76294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5998C47-DFEF-43C4-99C5-5B8392B54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518" y="1735326"/>
            <a:ext cx="2583723" cy="64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66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270761-CC40-4F3F-A916-7E3BC3989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20855C-9FA4-417A-BE67-63C022F81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E6A49B-1B06-403E-8CC5-ACB38A6BD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9201523-15B3-41A8-87B2-2B334DAA7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160" y="1660121"/>
            <a:ext cx="9623404" cy="33054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Risultati</a:t>
            </a:r>
          </a:p>
        </p:txBody>
      </p:sp>
    </p:spTree>
    <p:extLst>
      <p:ext uri="{BB962C8B-B14F-4D97-AF65-F5344CB8AC3E}">
        <p14:creationId xmlns:p14="http://schemas.microsoft.com/office/powerpoint/2010/main" val="191236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ila di riviste su un tavolo">
            <a:extLst>
              <a:ext uri="{FF2B5EF4-FFF2-40B4-BE49-F238E27FC236}">
                <a16:creationId xmlns:a16="http://schemas.microsoft.com/office/drawing/2014/main" id="{98A6834A-4A01-4EFD-94C4-61E2D4C9E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40" r="4086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2E7A487-B46B-4A43-A39A-2A7FD172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INTRODUZIONE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5731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Grafico su documento con penna">
            <a:extLst>
              <a:ext uri="{FF2B5EF4-FFF2-40B4-BE49-F238E27FC236}">
                <a16:creationId xmlns:a16="http://schemas.microsoft.com/office/drawing/2014/main" id="{2BA1259F-664D-44B6-B0EA-BA49B6A61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0" b="142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8F69D89-D096-43CB-B9CF-B2B9BCE0D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Soglia Variabile</a:t>
            </a:r>
          </a:p>
        </p:txBody>
      </p:sp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9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6D89CD8-5CB2-4E52-85FD-8AC75344F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70" y="914400"/>
            <a:ext cx="9131060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0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indow dir="ver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AFE19D6-987E-4477-909E-A6B5634A4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167" y="914400"/>
            <a:ext cx="9075465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7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Grafico su documento con penna">
            <a:extLst>
              <a:ext uri="{FF2B5EF4-FFF2-40B4-BE49-F238E27FC236}">
                <a16:creationId xmlns:a16="http://schemas.microsoft.com/office/drawing/2014/main" id="{2BA1259F-664D-44B6-B0EA-BA49B6A613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415" b="143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8F69D89-D096-43CB-B9CF-B2B9BCE0D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Soglia Fissa</a:t>
            </a:r>
          </a:p>
        </p:txBody>
      </p:sp>
    </p:spTree>
    <p:extLst>
      <p:ext uri="{BB962C8B-B14F-4D97-AF65-F5344CB8AC3E}">
        <p14:creationId xmlns:p14="http://schemas.microsoft.com/office/powerpoint/2010/main" val="3220878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7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testo, interni, monitor, computer&#10;&#10;Descrizione generata automaticamente">
            <a:extLst>
              <a:ext uri="{FF2B5EF4-FFF2-40B4-BE49-F238E27FC236}">
                <a16:creationId xmlns:a16="http://schemas.microsoft.com/office/drawing/2014/main" id="{0F13D6FB-5F35-4088-A54A-E3703543A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85" y="1595045"/>
            <a:ext cx="11222829" cy="36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5097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778EF38-93C2-4421-B19A-F9BB8736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115" y="107038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Curve ROC</a:t>
            </a:r>
          </a:p>
        </p:txBody>
      </p:sp>
    </p:spTree>
    <p:extLst>
      <p:ext uri="{BB962C8B-B14F-4D97-AF65-F5344CB8AC3E}">
        <p14:creationId xmlns:p14="http://schemas.microsoft.com/office/powerpoint/2010/main" val="287062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ACC3FFD-78F0-4A90-BF3B-272891EC6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35" y="1620751"/>
            <a:ext cx="5129784" cy="3616497"/>
          </a:xfrm>
          <a:prstGeom prst="rect">
            <a:avLst/>
          </a:prstGeom>
        </p:spPr>
      </p:pic>
      <p:sp>
        <p:nvSpPr>
          <p:cNvPr id="20" name="Rectangle 15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2131B1A-A55A-4C76-96E4-F963F99F7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1631383"/>
            <a:ext cx="5129784" cy="359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3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indow dir="ver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DB7ADBC-26DA-450D-A8BF-E1ACCB466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234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8">
            <a:extLst>
              <a:ext uri="{FF2B5EF4-FFF2-40B4-BE49-F238E27FC236}">
                <a16:creationId xmlns:a16="http://schemas.microsoft.com/office/drawing/2014/main" id="{5692FB99-428A-4151-9665-80E56EF03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870" y="1"/>
            <a:ext cx="6069184" cy="2839783"/>
          </a:xfrm>
          <a:custGeom>
            <a:avLst/>
            <a:gdLst>
              <a:gd name="connsiteX0" fmla="*/ 0 w 6069184"/>
              <a:gd name="connsiteY0" fmla="*/ 0 h 2839783"/>
              <a:gd name="connsiteX1" fmla="*/ 6069184 w 6069184"/>
              <a:gd name="connsiteY1" fmla="*/ 0 h 2839783"/>
              <a:gd name="connsiteX2" fmla="*/ 6063824 w 6069184"/>
              <a:gd name="connsiteY2" fmla="*/ 106160 h 2839783"/>
              <a:gd name="connsiteX3" fmla="*/ 3034592 w 6069184"/>
              <a:gd name="connsiteY3" fmla="*/ 2839783 h 2839783"/>
              <a:gd name="connsiteX4" fmla="*/ 5361 w 6069184"/>
              <a:gd name="connsiteY4" fmla="*/ 106160 h 2839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4" y="106160"/>
                </a:lnTo>
                <a:cubicBezTo>
                  <a:pt x="5907892" y="1641596"/>
                  <a:pt x="4611168" y="2839783"/>
                  <a:pt x="3034592" y="2839783"/>
                </a:cubicBezTo>
                <a:cubicBezTo>
                  <a:pt x="1458016" y="2839783"/>
                  <a:pt x="161293" y="1641596"/>
                  <a:pt x="5361" y="106160"/>
                </a:cubicBezTo>
                <a:close/>
              </a:path>
            </a:pathLst>
          </a:custGeom>
          <a:solidFill>
            <a:srgbClr val="E341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0">
            <a:extLst>
              <a:ext uri="{FF2B5EF4-FFF2-40B4-BE49-F238E27FC236}">
                <a16:creationId xmlns:a16="http://schemas.microsoft.com/office/drawing/2014/main" id="{5E3C0EDB-60D3-4CEF-8B80-C6D01E08D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00758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B306978-A26E-4AC4-9EAA-BD29BD476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24786"/>
            <a:ext cx="5001415" cy="3733214"/>
          </a:xfrm>
          <a:custGeom>
            <a:avLst/>
            <a:gdLst>
              <a:gd name="connsiteX0" fmla="*/ 1956463 w 5001415"/>
              <a:gd name="connsiteY0" fmla="*/ 0 h 3733214"/>
              <a:gd name="connsiteX1" fmla="*/ 5001415 w 5001415"/>
              <a:gd name="connsiteY1" fmla="*/ 3044952 h 3733214"/>
              <a:gd name="connsiteX2" fmla="*/ 4939553 w 5001415"/>
              <a:gd name="connsiteY2" fmla="*/ 3658617 h 3733214"/>
              <a:gd name="connsiteX3" fmla="*/ 4920372 w 5001415"/>
              <a:gd name="connsiteY3" fmla="*/ 3733214 h 3733214"/>
              <a:gd name="connsiteX4" fmla="*/ 0 w 5001415"/>
              <a:gd name="connsiteY4" fmla="*/ 3733214 h 3733214"/>
              <a:gd name="connsiteX5" fmla="*/ 0 w 5001415"/>
              <a:gd name="connsiteY5" fmla="*/ 713124 h 3733214"/>
              <a:gd name="connsiteX6" fmla="*/ 19591 w 5001415"/>
              <a:gd name="connsiteY6" fmla="*/ 695319 h 3733214"/>
              <a:gd name="connsiteX7" fmla="*/ 1956463 w 5001415"/>
              <a:gd name="connsiteY7" fmla="*/ 0 h 373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1415" h="3733214">
                <a:moveTo>
                  <a:pt x="1956463" y="0"/>
                </a:moveTo>
                <a:cubicBezTo>
                  <a:pt x="3638144" y="0"/>
                  <a:pt x="5001415" y="1363271"/>
                  <a:pt x="5001415" y="3044952"/>
                </a:cubicBezTo>
                <a:cubicBezTo>
                  <a:pt x="5001415" y="3255162"/>
                  <a:pt x="4980114" y="3460397"/>
                  <a:pt x="4939553" y="3658617"/>
                </a:cubicBezTo>
                <a:lnTo>
                  <a:pt x="4920372" y="3733214"/>
                </a:lnTo>
                <a:lnTo>
                  <a:pt x="0" y="3733214"/>
                </a:lnTo>
                <a:lnTo>
                  <a:pt x="0" y="713124"/>
                </a:lnTo>
                <a:lnTo>
                  <a:pt x="19591" y="695319"/>
                </a:lnTo>
                <a:cubicBezTo>
                  <a:pt x="545938" y="260939"/>
                  <a:pt x="1220728" y="0"/>
                  <a:pt x="19564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C269CE-FB56-4D68-8CFB-1CFD5F350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837" y="500244"/>
            <a:ext cx="6428625" cy="6357756"/>
          </a:xfrm>
          <a:custGeom>
            <a:avLst/>
            <a:gdLst>
              <a:gd name="connsiteX0" fmla="*/ 4279392 w 6428625"/>
              <a:gd name="connsiteY0" fmla="*/ 0 h 6357756"/>
              <a:gd name="connsiteX1" fmla="*/ 6319204 w 6428625"/>
              <a:gd name="connsiteY1" fmla="*/ 516500 h 6357756"/>
              <a:gd name="connsiteX2" fmla="*/ 6428625 w 6428625"/>
              <a:gd name="connsiteY2" fmla="*/ 579415 h 6357756"/>
              <a:gd name="connsiteX3" fmla="*/ 6428625 w 6428625"/>
              <a:gd name="connsiteY3" fmla="*/ 6357756 h 6357756"/>
              <a:gd name="connsiteX4" fmla="*/ 539921 w 6428625"/>
              <a:gd name="connsiteY4" fmla="*/ 6357756 h 6357756"/>
              <a:gd name="connsiteX5" fmla="*/ 516500 w 6428625"/>
              <a:gd name="connsiteY5" fmla="*/ 6319205 h 6357756"/>
              <a:gd name="connsiteX6" fmla="*/ 0 w 6428625"/>
              <a:gd name="connsiteY6" fmla="*/ 4279392 h 6357756"/>
              <a:gd name="connsiteX7" fmla="*/ 4279392 w 6428625"/>
              <a:gd name="connsiteY7" fmla="*/ 0 h 635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28625" h="6357756">
                <a:moveTo>
                  <a:pt x="4279392" y="0"/>
                </a:moveTo>
                <a:cubicBezTo>
                  <a:pt x="5017968" y="0"/>
                  <a:pt x="5712843" y="187105"/>
                  <a:pt x="6319204" y="516500"/>
                </a:cubicBezTo>
                <a:lnTo>
                  <a:pt x="6428625" y="579415"/>
                </a:lnTo>
                <a:lnTo>
                  <a:pt x="6428625" y="6357756"/>
                </a:lnTo>
                <a:lnTo>
                  <a:pt x="539921" y="6357756"/>
                </a:lnTo>
                <a:lnTo>
                  <a:pt x="516500" y="6319205"/>
                </a:lnTo>
                <a:cubicBezTo>
                  <a:pt x="187105" y="5712844"/>
                  <a:pt x="0" y="5017968"/>
                  <a:pt x="0" y="4279392"/>
                </a:cubicBezTo>
                <a:cubicBezTo>
                  <a:pt x="0" y="1915949"/>
                  <a:pt x="1915949" y="0"/>
                  <a:pt x="427939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ED7E7F-75F7-4581-A930-C4DEBC2A8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4429" y="664836"/>
            <a:ext cx="6264033" cy="6193164"/>
          </a:xfrm>
          <a:custGeom>
            <a:avLst/>
            <a:gdLst>
              <a:gd name="connsiteX0" fmla="*/ 4114800 w 6264033"/>
              <a:gd name="connsiteY0" fmla="*/ 0 h 6193164"/>
              <a:gd name="connsiteX1" fmla="*/ 6248473 w 6264033"/>
              <a:gd name="connsiteY1" fmla="*/ 595714 h 6193164"/>
              <a:gd name="connsiteX2" fmla="*/ 6264033 w 6264033"/>
              <a:gd name="connsiteY2" fmla="*/ 605689 h 6193164"/>
              <a:gd name="connsiteX3" fmla="*/ 6264033 w 6264033"/>
              <a:gd name="connsiteY3" fmla="*/ 6193164 h 6193164"/>
              <a:gd name="connsiteX4" fmla="*/ 567718 w 6264033"/>
              <a:gd name="connsiteY4" fmla="*/ 6193164 h 6193164"/>
              <a:gd name="connsiteX5" fmla="*/ 496635 w 6264033"/>
              <a:gd name="connsiteY5" fmla="*/ 6076158 h 6193164"/>
              <a:gd name="connsiteX6" fmla="*/ 0 w 6264033"/>
              <a:gd name="connsiteY6" fmla="*/ 4114800 h 6193164"/>
              <a:gd name="connsiteX7" fmla="*/ 4114800 w 6264033"/>
              <a:gd name="connsiteY7" fmla="*/ 0 h 619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033" h="6193164">
                <a:moveTo>
                  <a:pt x="4114800" y="0"/>
                </a:moveTo>
                <a:cubicBezTo>
                  <a:pt x="4895986" y="0"/>
                  <a:pt x="5626328" y="217689"/>
                  <a:pt x="6248473" y="595714"/>
                </a:cubicBezTo>
                <a:lnTo>
                  <a:pt x="6264033" y="605689"/>
                </a:lnTo>
                <a:lnTo>
                  <a:pt x="6264033" y="6193164"/>
                </a:lnTo>
                <a:lnTo>
                  <a:pt x="567718" y="6193164"/>
                </a:lnTo>
                <a:lnTo>
                  <a:pt x="496635" y="6076158"/>
                </a:lnTo>
                <a:cubicBezTo>
                  <a:pt x="179909" y="5493119"/>
                  <a:pt x="0" y="4824969"/>
                  <a:pt x="0" y="4114800"/>
                </a:cubicBezTo>
                <a:cubicBezTo>
                  <a:pt x="0" y="1842259"/>
                  <a:pt x="1842259" y="0"/>
                  <a:pt x="41148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0447F4-92BE-46F9-B4B3-8B90CAFEA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143" y="2965526"/>
            <a:ext cx="4996329" cy="19367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4100345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7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B943AE-5D89-42A0-8FD4-02BF4AB47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58" y="1661751"/>
            <a:ext cx="7322290" cy="2788330"/>
          </a:xfrm>
        </p:spPr>
        <p:txBody>
          <a:bodyPr anchor="t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 risultati ottenuti, non solo dimostrano </a:t>
            </a:r>
            <a:r>
              <a:rPr lang="it-I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che è possibile ridurre i tempi di computazione del problema della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determinazione delle clique di dimensione massima di un grafo</a:t>
            </a:r>
            <a:r>
              <a:rPr lang="it-I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ma sono anche la prova inconfutabile del fatto che è possibile raggiungere tale obiettivo preservando la soluzione finale e, dunque, evitando la riduzione della dimensione delle clique di dimensione massima e la perdita di alcune di esse.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93901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0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Immagine 21" descr="Immagine che contiene testo, pioggia&#10;&#10;Descrizione generata automaticamente">
            <a:extLst>
              <a:ext uri="{FF2B5EF4-FFF2-40B4-BE49-F238E27FC236}">
                <a16:creationId xmlns:a16="http://schemas.microsoft.com/office/drawing/2014/main" id="{73CB85A8-76E4-4060-BD17-ED9A3FF6A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2" t="9091" r="1" b="1"/>
          <a:stretch/>
        </p:blipFill>
        <p:spPr bwMode="auto">
          <a:xfrm>
            <a:off x="-2" y="10"/>
            <a:ext cx="8668512" cy="6857990"/>
          </a:xfrm>
          <a:prstGeom prst="rect">
            <a:avLst/>
          </a:prstGeom>
          <a:noFill/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669C669-430C-4870-A873-EF00300AD40A}"/>
              </a:ext>
            </a:extLst>
          </p:cNvPr>
          <p:cNvSpPr/>
          <p:nvPr/>
        </p:nvSpPr>
        <p:spPr>
          <a:xfrm>
            <a:off x="7789322" y="2984158"/>
            <a:ext cx="4371032" cy="13564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b="1" cap="none" spc="0" dirty="0">
                <a:ln w="12700">
                  <a:solidFill>
                    <a:schemeClr val="accent5"/>
                  </a:solidFill>
                  <a:prstDash val="solid"/>
                </a:ln>
                <a:effectLst/>
                <a:latin typeface="Algerian" panose="04020705040A02060702" pitchFamily="82" charset="0"/>
                <a:ea typeface="+mj-ea"/>
                <a:cs typeface="+mj-cs"/>
              </a:rPr>
              <a:t>GRAZIE PER L’ATTENZIONE!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4AEC0F6-7F48-487D-863D-A240E6FD3B12}"/>
              </a:ext>
            </a:extLst>
          </p:cNvPr>
          <p:cNvSpPr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6946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e cos&amp;#39;hanno in comune la Borsa, Twitter, Facebook e il tuo cervello? –  AdviseOnly">
            <a:extLst>
              <a:ext uri="{FF2B5EF4-FFF2-40B4-BE49-F238E27FC236}">
                <a16:creationId xmlns:a16="http://schemas.microsoft.com/office/drawing/2014/main" id="{BCAE2449-BD06-4968-B7B3-820D15362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" r="2" b="2207"/>
          <a:stretch/>
        </p:blipFill>
        <p:spPr bwMode="auto"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: Shape 8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4" name="Freeform: Shape 10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0AE2C1-02D7-4C49-92BC-C976A24B3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043" y="552655"/>
            <a:ext cx="5089957" cy="5004082"/>
          </a:xfrm>
        </p:spPr>
        <p:txBody>
          <a:bodyPr anchor="t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Oggigiorno basta guardarsi intorno per realizzare che siamo circondati da 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 definire 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complessi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è alquanto riduttivo.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Tali sistemi, da un punto di vista matematico, vengono modellati facendo uso di reti o 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grafi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Dalla modellazione dei sistemi complessi tramite grafi scaturiscono una serie di problemi come, ad esempio, quello della 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determinazione delle clique di dimensione massima di un grafo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cui risoluzione in tempi ragionevoli è uno degli obiettivi principali della Network Science.</a:t>
            </a:r>
          </a:p>
        </p:txBody>
      </p:sp>
    </p:spTree>
    <p:extLst>
      <p:ext uri="{BB962C8B-B14F-4D97-AF65-F5344CB8AC3E}">
        <p14:creationId xmlns:p14="http://schemas.microsoft.com/office/powerpoint/2010/main" val="3145630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12583C7F-C3AA-4389-B1DA-D5F0EE94B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1D29B50-D329-498F-BDE4-005BB9D80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Maximum Clique Enumeration Problem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22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palla da biliardo, tavolo da biliardo, sport&#10;&#10;Descrizione generata automaticamente">
            <a:extLst>
              <a:ext uri="{FF2B5EF4-FFF2-40B4-BE49-F238E27FC236}">
                <a16:creationId xmlns:a16="http://schemas.microsoft.com/office/drawing/2014/main" id="{7D73DE07-9128-4AA0-A7F0-8CE7F33136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4498" r="3281" b="6813"/>
          <a:stretch/>
        </p:blipFill>
        <p:spPr bwMode="auto">
          <a:xfrm>
            <a:off x="703182" y="1767738"/>
            <a:ext cx="4777381" cy="315278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FB7D8F-032A-49CB-851B-6AC5DD98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624" y="1614094"/>
            <a:ext cx="5458838" cy="419252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it-IT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Riuscire a risolvere il </a:t>
            </a:r>
            <a:r>
              <a:rPr lang="it-IT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Clique Enumeration Problem </a:t>
            </a:r>
            <a:r>
              <a:rPr lang="it-IT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 che, </a:t>
            </a:r>
            <a:r>
              <a:rPr lang="it-IT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dato un grafo </a:t>
            </a:r>
            <a:r>
              <a:rPr lang="it-IT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it-IT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è necessario trovare tutte le clique di dimensione massima presenti all’interno di esso.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it-IT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un grafo non orientato </a:t>
            </a:r>
            <a:r>
              <a:rPr lang="it-IT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it-IT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una </a:t>
            </a:r>
            <a:r>
              <a:rPr lang="it-IT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clique </a:t>
            </a:r>
            <a:r>
              <a:rPr lang="it-IT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può essere definita come un sottoinsieme </a:t>
            </a:r>
            <a:r>
              <a:rPr lang="it-IT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 nodi del grafo </a:t>
            </a:r>
            <a:r>
              <a:rPr lang="it-IT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it-IT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caratterizzato dal fatto che presa ogni singola coppia di nodi contenuta in questo sottoinsieme, essi sono adiacenti.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5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F6285A5F-6712-47A0-8A11-F0DFF60D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5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71ABA8-4CDB-4EEE-8C48-AA4FDB650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64C13CC-4715-4A23-836E-798E769D0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973" y="2945978"/>
            <a:ext cx="5124734" cy="32686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Obiettivo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D463E1-6621-44B4-A995-C70A4631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771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2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2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F83F27-EF6E-41E6-8204-1F05D70B2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788" y="1563076"/>
            <a:ext cx="5687883" cy="3199842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it-I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 scopo della tesi è quello di accelerare la risoluzione del problema della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determinazione delle clique di dimensione massima di un grafo</a:t>
            </a:r>
            <a:r>
              <a:rPr lang="it-I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garantendo, al tempo stesso, dei livelli di accuratezza accettabili.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24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2BD70C-C4A0-46C4-9518-A731098B4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9E9664-D0F2-405B-AF23-076CC10ED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571" y="3187267"/>
            <a:ext cx="6031089" cy="10623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Strategia Risolutiva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B74A45-BDDD-4892-B8C0-B290C0944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79352" cy="6374535"/>
          </a:xfrm>
          <a:custGeom>
            <a:avLst/>
            <a:gdLst>
              <a:gd name="connsiteX0" fmla="*/ 609861 w 5379352"/>
              <a:gd name="connsiteY0" fmla="*/ 6374535 h 6374535"/>
              <a:gd name="connsiteX1" fmla="*/ 3449004 w 5379352"/>
              <a:gd name="connsiteY1" fmla="*/ 6374535 h 6374535"/>
              <a:gd name="connsiteX2" fmla="*/ 3628245 w 5379352"/>
              <a:gd name="connsiteY2" fmla="*/ 6288190 h 6374535"/>
              <a:gd name="connsiteX3" fmla="*/ 5379352 w 5379352"/>
              <a:gd name="connsiteY3" fmla="*/ 3346018 h 6374535"/>
              <a:gd name="connsiteX4" fmla="*/ 2033334 w 5379352"/>
              <a:gd name="connsiteY4" fmla="*/ 0 h 6374535"/>
              <a:gd name="connsiteX5" fmla="*/ 129310 w 5379352"/>
              <a:gd name="connsiteY5" fmla="*/ 594192 h 6374535"/>
              <a:gd name="connsiteX6" fmla="*/ 0 w 5379352"/>
              <a:gd name="connsiteY6" fmla="*/ 692103 h 6374535"/>
              <a:gd name="connsiteX7" fmla="*/ 0 w 5379352"/>
              <a:gd name="connsiteY7" fmla="*/ 5999934 h 6374535"/>
              <a:gd name="connsiteX8" fmla="*/ 129311 w 5379352"/>
              <a:gd name="connsiteY8" fmla="*/ 6097845 h 6374535"/>
              <a:gd name="connsiteX9" fmla="*/ 367831 w 5379352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79352" h="6374535">
                <a:moveTo>
                  <a:pt x="609861" y="6374535"/>
                </a:moveTo>
                <a:lnTo>
                  <a:pt x="3449004" y="6374535"/>
                </a:lnTo>
                <a:lnTo>
                  <a:pt x="3628245" y="6288190"/>
                </a:lnTo>
                <a:cubicBezTo>
                  <a:pt x="4671283" y="5721578"/>
                  <a:pt x="5379352" y="4616487"/>
                  <a:pt x="5379352" y="3346018"/>
                </a:cubicBezTo>
                <a:cubicBezTo>
                  <a:pt x="5379352" y="1498063"/>
                  <a:pt x="3881289" y="0"/>
                  <a:pt x="2033334" y="0"/>
                </a:cubicBezTo>
                <a:cubicBezTo>
                  <a:pt x="1325914" y="0"/>
                  <a:pt x="669769" y="219535"/>
                  <a:pt x="129310" y="594192"/>
                </a:cubicBezTo>
                <a:lnTo>
                  <a:pt x="0" y="692103"/>
                </a:lnTo>
                <a:lnTo>
                  <a:pt x="0" y="5999934"/>
                </a:lnTo>
                <a:lnTo>
                  <a:pt x="129311" y="6097845"/>
                </a:lnTo>
                <a:cubicBezTo>
                  <a:pt x="206519" y="6151367"/>
                  <a:pt x="286089" y="6201724"/>
                  <a:pt x="367831" y="624872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516C73E-9465-4C9E-9B86-9E58FB326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9" y="0"/>
            <a:ext cx="5210147" cy="6210629"/>
          </a:xfrm>
          <a:custGeom>
            <a:avLst/>
            <a:gdLst>
              <a:gd name="connsiteX0" fmla="*/ 1058223 w 5210147"/>
              <a:gd name="connsiteY0" fmla="*/ 0 h 6210629"/>
              <a:gd name="connsiteX1" fmla="*/ 3003078 w 5210147"/>
              <a:gd name="connsiteY1" fmla="*/ 0 h 6210629"/>
              <a:gd name="connsiteX2" fmla="*/ 3266657 w 5210147"/>
              <a:gd name="connsiteY2" fmla="*/ 96471 h 6210629"/>
              <a:gd name="connsiteX3" fmla="*/ 5210147 w 5210147"/>
              <a:gd name="connsiteY3" fmla="*/ 3028517 h 6210629"/>
              <a:gd name="connsiteX4" fmla="*/ 2028035 w 5210147"/>
              <a:gd name="connsiteY4" fmla="*/ 6210629 h 6210629"/>
              <a:gd name="connsiteX5" fmla="*/ 3916 w 5210147"/>
              <a:gd name="connsiteY5" fmla="*/ 5483989 h 6210629"/>
              <a:gd name="connsiteX6" fmla="*/ 0 w 5210147"/>
              <a:gd name="connsiteY6" fmla="*/ 5480430 h 6210629"/>
              <a:gd name="connsiteX7" fmla="*/ 0 w 5210147"/>
              <a:gd name="connsiteY7" fmla="*/ 576603 h 6210629"/>
              <a:gd name="connsiteX8" fmla="*/ 3916 w 5210147"/>
              <a:gd name="connsiteY8" fmla="*/ 573044 h 6210629"/>
              <a:gd name="connsiteX9" fmla="*/ 933918 w 5210147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10147" h="6210629">
                <a:moveTo>
                  <a:pt x="1058223" y="0"/>
                </a:moveTo>
                <a:lnTo>
                  <a:pt x="3003078" y="0"/>
                </a:lnTo>
                <a:lnTo>
                  <a:pt x="3266657" y="96471"/>
                </a:lnTo>
                <a:cubicBezTo>
                  <a:pt x="4408765" y="579542"/>
                  <a:pt x="5210147" y="1710443"/>
                  <a:pt x="5210147" y="3028517"/>
                </a:cubicBezTo>
                <a:cubicBezTo>
                  <a:pt x="5210147" y="4785949"/>
                  <a:pt x="3785467" y="6210629"/>
                  <a:pt x="2028035" y="6210629"/>
                </a:cubicBezTo>
                <a:cubicBezTo>
                  <a:pt x="1259159" y="6210629"/>
                  <a:pt x="553973" y="5937936"/>
                  <a:pt x="3916" y="5483989"/>
                </a:cubicBezTo>
                <a:lnTo>
                  <a:pt x="0" y="5480430"/>
                </a:lnTo>
                <a:lnTo>
                  <a:pt x="0" y="576603"/>
                </a:lnTo>
                <a:lnTo>
                  <a:pt x="3916" y="573044"/>
                </a:lnTo>
                <a:cubicBezTo>
                  <a:pt x="278945" y="346070"/>
                  <a:pt x="592755" y="164410"/>
                  <a:pt x="933918" y="394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Tiro a segno">
            <a:extLst>
              <a:ext uri="{FF2B5EF4-FFF2-40B4-BE49-F238E27FC236}">
                <a16:creationId xmlns:a16="http://schemas.microsoft.com/office/drawing/2014/main" id="{21842C54-5FCA-4EC9-80DF-67C056273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941" y="1301551"/>
            <a:ext cx="3440610" cy="34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6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D2CF7744-B0F5-415F-B012-66B58920E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18" y="831334"/>
            <a:ext cx="5025525" cy="5204475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Segnaposto contenuto 2">
            <a:extLst>
              <a:ext uri="{FF2B5EF4-FFF2-40B4-BE49-F238E27FC236}">
                <a16:creationId xmlns:a16="http://schemas.microsoft.com/office/drawing/2014/main" id="{D269C13E-7146-46D8-B36F-E1DABDA9A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436" y="801186"/>
            <a:ext cx="5722081" cy="5058842"/>
          </a:xfrm>
        </p:spPr>
        <p:txBody>
          <a:bodyPr anchor="t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L’obiettivo citato nella slide precedente può essere raggiunto adottando una strategia risolutiva che prevede i seguenti passi: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Allenare un modello di Geometric Deep Learning.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Attuare un’operazione di 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pruning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tramite la quale a partire dal grafo originario </a:t>
            </a:r>
            <a:r>
              <a:rPr lang="it-IT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è possibile ricavare un grafo di dimensione ridotta </a:t>
            </a:r>
            <a:r>
              <a:rPr lang="it-IT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Applicare il Solver (algoritmo in grado di determinare tutte le clique di dimensione massima di un grafo) direttamente al grafo </a:t>
            </a:r>
            <a:r>
              <a:rPr lang="it-IT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il quale rispetto al grafo originario </a:t>
            </a:r>
            <a:r>
              <a:rPr lang="it-IT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è di dimensione ridotta.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069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25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 caldo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434</Words>
  <Application>Microsoft Office PowerPoint</Application>
  <PresentationFormat>Widescreen</PresentationFormat>
  <Paragraphs>40</Paragraphs>
  <Slides>29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6" baseType="lpstr">
      <vt:lpstr>Algerian</vt:lpstr>
      <vt:lpstr>Arial</vt:lpstr>
      <vt:lpstr>Calibri</vt:lpstr>
      <vt:lpstr>Calibri Light</vt:lpstr>
      <vt:lpstr>Times New Roman</vt:lpstr>
      <vt:lpstr>Tw Cen MT</vt:lpstr>
      <vt:lpstr>Tema di Office</vt:lpstr>
      <vt:lpstr>Node Pruning using Geometric Deep Learning to accelerate the process of finding all maximum cliques of a graph</vt:lpstr>
      <vt:lpstr>INTRODUZIONE</vt:lpstr>
      <vt:lpstr>Presentazione standard di PowerPoint</vt:lpstr>
      <vt:lpstr>Maximum Clique Enumeration Problem</vt:lpstr>
      <vt:lpstr>Presentazione standard di PowerPoint</vt:lpstr>
      <vt:lpstr>Obiettivo</vt:lpstr>
      <vt:lpstr>Presentazione standard di PowerPoint</vt:lpstr>
      <vt:lpstr>Strategia Risolutiva</vt:lpstr>
      <vt:lpstr>Presentazione standard di PowerPoint</vt:lpstr>
      <vt:lpstr>Presentazione standard di PowerPoint</vt:lpstr>
      <vt:lpstr>Modello Utilizzato</vt:lpstr>
      <vt:lpstr>Presentazione standard di PowerPoint</vt:lpstr>
      <vt:lpstr>Dataset Utilizzato</vt:lpstr>
      <vt:lpstr>Training Set</vt:lpstr>
      <vt:lpstr>Validation Set</vt:lpstr>
      <vt:lpstr>Testing Set</vt:lpstr>
      <vt:lpstr>Metriche di Valutazione delle Performance</vt:lpstr>
      <vt:lpstr>Presentazione standard di PowerPoint</vt:lpstr>
      <vt:lpstr>Risultati</vt:lpstr>
      <vt:lpstr>Soglia Variabile</vt:lpstr>
      <vt:lpstr>Presentazione standard di PowerPoint</vt:lpstr>
      <vt:lpstr>Presentazione standard di PowerPoint</vt:lpstr>
      <vt:lpstr>Soglia Fissa</vt:lpstr>
      <vt:lpstr>Presentazione standard di PowerPoint</vt:lpstr>
      <vt:lpstr>Curve ROC</vt:lpstr>
      <vt:lpstr>Presentazione standard di PowerPoint</vt:lpstr>
      <vt:lpstr>Conclusioni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 Pruning using Geometric Deep Learning to accelerate the process of finding all maximum cliques of a graph</dc:title>
  <dc:creator>andrea</dc:creator>
  <cp:lastModifiedBy>andrea</cp:lastModifiedBy>
  <cp:revision>121</cp:revision>
  <dcterms:created xsi:type="dcterms:W3CDTF">2021-10-21T14:44:19Z</dcterms:created>
  <dcterms:modified xsi:type="dcterms:W3CDTF">2021-10-24T09:46:56Z</dcterms:modified>
</cp:coreProperties>
</file>